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63" r:id="rId3"/>
    <p:sldId id="265" r:id="rId4"/>
    <p:sldId id="257" r:id="rId5"/>
    <p:sldId id="261" r:id="rId6"/>
    <p:sldId id="256" r:id="rId7"/>
    <p:sldId id="260" r:id="rId8"/>
    <p:sldId id="262" r:id="rId10"/>
    <p:sldId id="264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47C2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12407"/>
    <p:restoredTop sz="94712"/>
  </p:normalViewPr>
  <p:slideViewPr>
    <p:cSldViewPr showGuides="1">
      <p:cViewPr>
        <p:scale>
          <a:sx n="106" d="100"/>
          <a:sy n="106" d="100"/>
        </p:scale>
        <p:origin x="-1752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5FB487-96CE-4438-915B-6FF715DF377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4" name="日期占位符 2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5849FD3-3D2F-4CAE-B294-B20D472B8E5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18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26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p>
            <a:pPr algn="r">
              <a:buNone/>
            </a:pPr>
            <a:fld id="{9A0DB2DC-4C9A-4742-B13C-FB6460FD3503}" type="slidenum">
              <a:rPr lang="zh-CN" altLang="en-US" dirty="0">
                <a:solidFill>
                  <a:srgbClr val="D1EAEE"/>
                </a:solidFill>
              </a:rPr>
            </a:fld>
            <a:endParaRPr lang="zh-CN" altLang="en-US" dirty="0">
              <a:solidFill>
                <a:srgbClr val="D1EAE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2CB5FE-CFA6-4ED3-9359-25261DB324B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2CB5FE-CFA6-4ED3-9359-25261DB324B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2CB5FE-CFA6-4ED3-9359-25261DB324B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A955577-5112-4165-8C43-3B85A9D6BF4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p>
            <a:pPr algn="r">
              <a:buNone/>
            </a:pPr>
            <a:fld id="{9A0DB2DC-4C9A-4742-B13C-FB6460FD3503}" type="slidenum">
              <a:rPr lang="zh-CN" altLang="en-US" dirty="0">
                <a:solidFill>
                  <a:srgbClr val="D1EAEE"/>
                </a:solidFill>
              </a:rPr>
            </a:fld>
            <a:endParaRPr lang="zh-CN" altLang="en-US" dirty="0">
              <a:solidFill>
                <a:srgbClr val="D1EAE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2CB5FE-CFA6-4ED3-9359-25261DB324B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2CB5FE-CFA6-4ED3-9359-25261DB324B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2CB5FE-CFA6-4ED3-9359-25261DB324B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2CB5FE-CFA6-4ED3-9359-25261DB324B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2CB5FE-CFA6-4ED3-9359-25261DB324B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单圆角矩形 13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直角三角形 14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C33F85C-F5C1-4D04-B208-5F0C526DC33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页脚占位符 5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609600" cy="365125"/>
          </a:xfrm>
          <a:prstGeom prst="rect">
            <a:avLst/>
          </a:prstGeom>
        </p:spPr>
        <p:txBody>
          <a:bodyPr vert="horz" lIns="0" tIns="0" rIns="0" bIns="0" anchor="b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/>
      <p:sp>
        <p:nvSpPr>
          <p:cNvPr id="7" name="任意多边形 6"/>
          <p:cNvSpPr/>
          <p:nvPr/>
        </p:nvSpPr>
        <p:spPr bwMode="auto">
          <a:xfrm>
            <a:off x="-9525" y="-7937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4381500" y="-7937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8" name="标题占位符 8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9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2CB5FE-CFA6-4ED3-9359-25261DB324B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>
              <a:defRPr sz="1200">
                <a:solidFill>
                  <a:srgbClr val="045C75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033" name="组合 1"/>
          <p:cNvGrpSpPr/>
          <p:nvPr/>
        </p:nvGrpSpPr>
        <p:grpSpPr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任意多边形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 pitchFamily="49" charset="-122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38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3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4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185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4" descr="C:\Users\ASUS\Desktop\QQ图片2019120823043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539552" y="1556792"/>
            <a:ext cx="7848872" cy="2088232"/>
          </a:xfrm>
          <a:ln>
            <a:miter lim="800000"/>
          </a:ln>
          <a:effectLst/>
          <a:sp3d prstMaterial="plastic"/>
        </p:spPr>
        <p:txBody>
          <a:bodyPr vert="horz" wrap="square" lIns="0" tIns="0" rIns="18288" bIns="0" numCol="1" anchor="b" anchorCtr="0" compatLnSpc="1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G71</a:t>
            </a: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代码的讲解与运用 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tint val="90000"/>
                  <a:satMod val="120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ea"/>
              <a:ea typeface="+mj-ea"/>
              <a:cs typeface="+mj-cs"/>
            </a:endParaRPr>
          </a:p>
        </p:txBody>
      </p:sp>
      <p:sp>
        <p:nvSpPr>
          <p:cNvPr id="5124" name="Rectangle 4"/>
          <p:cNvSpPr/>
          <p:nvPr/>
        </p:nvSpPr>
        <p:spPr>
          <a:xfrm>
            <a:off x="1411288" y="5589588"/>
            <a:ext cx="6400800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>
              <a:spcBef>
                <a:spcPct val="20000"/>
              </a:spcBef>
            </a:pPr>
            <a:endParaRPr lang="zh-CN" altLang="zh-CN" sz="2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08288" y="4837113"/>
            <a:ext cx="257651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itchFamily="2" charset="-122"/>
                <a:ea typeface="华文行楷" pitchFamily="2" charset="-122"/>
                <a:cs typeface="+mn-cs"/>
              </a:rPr>
              <a:t>主讲      刘志捷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sp>
        <p:nvSpPr>
          <p:cNvPr id="5126" name="TextBox 7"/>
          <p:cNvSpPr txBox="1"/>
          <p:nvPr/>
        </p:nvSpPr>
        <p:spPr>
          <a:xfrm flipH="1">
            <a:off x="5076825" y="630238"/>
            <a:ext cx="34559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湖北信息工程学校智能制造中心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C:\Users\ASUS\Desktop\QQ图片2019120823043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19137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03350" y="1412875"/>
          <a:ext cx="7416800" cy="518477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2468"/>
                <a:gridCol w="626909"/>
                <a:gridCol w="1962959"/>
                <a:gridCol w="795794"/>
                <a:gridCol w="636635"/>
                <a:gridCol w="2642035"/>
              </a:tblGrid>
              <a:tr h="2344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指令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组号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功</a:t>
                      </a:r>
                      <a:r>
                        <a:rPr lang="en-US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  </a:t>
                      </a: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能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指令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组号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功</a:t>
                      </a: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  </a:t>
                      </a: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能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16"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G00</a:t>
                      </a:r>
                      <a:endParaRPr lang="zh-CN" sz="11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01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快速定位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G56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11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工作坐标系设定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16"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G01</a:t>
                      </a:r>
                      <a:endParaRPr lang="zh-CN" sz="11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直线插补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G57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工作坐标系设定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16"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G02</a:t>
                      </a:r>
                      <a:endParaRPr lang="zh-CN" sz="11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顺时针方向圆弧插补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G58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工作坐标系设定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16"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G03</a:t>
                      </a:r>
                      <a:endParaRPr lang="zh-CN" sz="11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逆时针方向圆弧插补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G59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工作坐标系设定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16"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G04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00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暂停指令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G71</a:t>
                      </a:r>
                      <a:endParaRPr lang="zh-CN" sz="1100" b="1" kern="100" dirty="0">
                        <a:solidFill>
                          <a:srgbClr val="FFFF00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06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内外径粗车复合循环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16"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G20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08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英制单位设定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G72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端面粗车复合循环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16"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☆</a:t>
                      </a: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G21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米制单位设定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G73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闭环车削复合循环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16"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G28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00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从中间点返回参考点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G76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螺纹车削复合循环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16"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G29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从参考点返回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G80</a:t>
                      </a:r>
                      <a:endParaRPr lang="zh-CN" sz="11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01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内外径车削固定循环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16"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G32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01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螺纹车削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G81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端面车削固定循环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16"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☆</a:t>
                      </a: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G36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16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直径编程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G82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螺纹车削固定循环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16"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G37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半径编程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☆</a:t>
                      </a: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G90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13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绝对值编程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16"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☆</a:t>
                      </a: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G40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09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刀具半径补偿取消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G91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增量值编程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16"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G41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刀具半径左补偿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G92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00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工件坐标系设定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16"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G42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刀具半径右补偿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☆</a:t>
                      </a: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G94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14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每分钟进给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16"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G53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00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机床坐标系选择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G95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每转进给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16"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☆</a:t>
                      </a: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G54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11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工作坐标系设定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G96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16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恒线速度控制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16"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G55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工作坐标系设定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☆</a:t>
                      </a:r>
                      <a:r>
                        <a:rPr lang="en-US" sz="9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G97</a:t>
                      </a:r>
                      <a:endParaRPr lang="zh-CN" sz="1100" b="1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取消恒线速度控制</a:t>
                      </a:r>
                      <a:endParaRPr lang="zh-CN" sz="11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1581150" y="260350"/>
            <a:ext cx="6303963" cy="868363"/>
          </a:xfrm>
        </p:spPr>
        <p:txBody>
          <a:bodyPr vert="horz" wrap="square" lIns="0" tIns="45720" rIns="0" bIns="0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数控车床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G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代码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6290" name="矩形 5"/>
          <p:cNvSpPr/>
          <p:nvPr/>
        </p:nvSpPr>
        <p:spPr>
          <a:xfrm>
            <a:off x="5580063" y="188913"/>
            <a:ext cx="34163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湖北信息工程学校智能制造中心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70" name="Picture 5" descr="C:\Users\ASUS\Desktop\QQ图片2019120823043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 descr="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3" y="1124744"/>
            <a:ext cx="6048672" cy="49837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51520" y="116632"/>
            <a:ext cx="7920880" cy="523220"/>
          </a:xfrm>
          <a:prstGeom prst="rect">
            <a:avLst/>
          </a:prstGeom>
          <a:noFill/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思考在不考虑装夹的情况下锥度轴如何加工？</a:t>
            </a:r>
            <a:endParaRPr kumimoji="0" lang="zh-CN" altLang="en-US" sz="2800" b="1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95288" y="765175"/>
            <a:ext cx="32400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174" name="矩形 5"/>
          <p:cNvSpPr/>
          <p:nvPr/>
        </p:nvSpPr>
        <p:spPr>
          <a:xfrm>
            <a:off x="5292725" y="6237288"/>
            <a:ext cx="3527425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湖北信息工程学校智能制造中心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175" name="矩形 6"/>
          <p:cNvSpPr/>
          <p:nvPr/>
        </p:nvSpPr>
        <p:spPr>
          <a:xfrm>
            <a:off x="7092950" y="1268413"/>
            <a:ext cx="19431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6" descr="C:\Users\ASUS\Desktop\QQ图片2019120823043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827088" y="1196975"/>
            <a:ext cx="6985000" cy="3816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G71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外径粗车复合循环指令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dirty="0">
              <a:latin typeface="Calibri" panose="020F0502020204030204" pitchFamily="34" charset="0"/>
            </a:endParaRPr>
          </a:p>
          <a:p>
            <a:r>
              <a:rPr lang="en-US" altLang="zh-CN" sz="3600" dirty="0">
                <a:latin typeface="Calibri" panose="020F0502020204030204" pitchFamily="34" charset="0"/>
              </a:rPr>
              <a:t>G71  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</a:rPr>
              <a:t>U_R_P_Q_X_Z_</a:t>
            </a:r>
            <a:endParaRPr lang="en-US" altLang="zh-CN" sz="3600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r>
              <a:rPr lang="en-US" altLang="zh-CN" sz="900" dirty="0">
                <a:latin typeface="Calibri" panose="020F0502020204030204" pitchFamily="34" charset="0"/>
              </a:rPr>
              <a:t>   </a:t>
            </a:r>
            <a:endParaRPr lang="en-US" altLang="zh-CN" sz="900" dirty="0">
              <a:latin typeface="Calibri" panose="020F0502020204030204" pitchFamily="34" charset="0"/>
            </a:endParaRPr>
          </a:p>
          <a:p>
            <a:r>
              <a:rPr lang="en-US" altLang="zh-CN" sz="2400" dirty="0">
                <a:latin typeface="Calibri" panose="020F0502020204030204" pitchFamily="34" charset="0"/>
              </a:rPr>
              <a:t>U</a:t>
            </a:r>
            <a:r>
              <a:rPr lang="zh-CN" altLang="en-US" sz="2400" dirty="0">
                <a:latin typeface="Calibri" panose="020F0502020204030204" pitchFamily="34" charset="0"/>
              </a:rPr>
              <a:t>：</a:t>
            </a:r>
            <a:r>
              <a:rPr lang="zh-CN" altLang="en-US" sz="2400" dirty="0">
                <a:solidFill>
                  <a:srgbClr val="C00000"/>
                </a:solidFill>
                <a:latin typeface="Calibri" panose="020F0502020204030204" pitchFamily="34" charset="0"/>
              </a:rPr>
              <a:t>每刀</a:t>
            </a:r>
            <a:r>
              <a:rPr lang="zh-CN" altLang="en-US" sz="2400" dirty="0">
                <a:latin typeface="Calibri" panose="020F0502020204030204" pitchFamily="34" charset="0"/>
              </a:rPr>
              <a:t>切削深度，半径值；一般取</a:t>
            </a:r>
            <a:r>
              <a:rPr lang="en-US" altLang="zh-CN" sz="2400" dirty="0">
                <a:latin typeface="Calibri" panose="020F0502020204030204" pitchFamily="34" charset="0"/>
              </a:rPr>
              <a:t>1.5</a:t>
            </a:r>
            <a:r>
              <a:rPr lang="zh-CN" altLang="en-US" sz="2400" dirty="0">
                <a:latin typeface="Calibri" panose="020F0502020204030204" pitchFamily="34" charset="0"/>
              </a:rPr>
              <a:t>；</a:t>
            </a:r>
            <a:endParaRPr lang="en-US" altLang="zh-CN" sz="2400" dirty="0">
              <a:latin typeface="Calibri" panose="020F0502020204030204" pitchFamily="34" charset="0"/>
            </a:endParaRPr>
          </a:p>
          <a:p>
            <a:r>
              <a:rPr lang="en-US" altLang="zh-CN" sz="2400" dirty="0">
                <a:latin typeface="Calibri" panose="020F0502020204030204" pitchFamily="34" charset="0"/>
              </a:rPr>
              <a:t>R</a:t>
            </a:r>
            <a:r>
              <a:rPr lang="zh-CN" altLang="en-US" sz="2400" dirty="0">
                <a:latin typeface="Calibri" panose="020F0502020204030204" pitchFamily="34" charset="0"/>
              </a:rPr>
              <a:t>：</a:t>
            </a:r>
            <a:r>
              <a:rPr lang="zh-CN" altLang="en-US" sz="2400" dirty="0">
                <a:solidFill>
                  <a:srgbClr val="C00000"/>
                </a:solidFill>
                <a:latin typeface="Calibri" panose="020F0502020204030204" pitchFamily="34" charset="0"/>
              </a:rPr>
              <a:t>每次</a:t>
            </a:r>
            <a:r>
              <a:rPr lang="zh-CN" altLang="en-US" sz="2400" dirty="0">
                <a:latin typeface="Calibri" panose="020F0502020204030204" pitchFamily="34" charset="0"/>
              </a:rPr>
              <a:t>退刀量，半径值，一般取</a:t>
            </a:r>
            <a:r>
              <a:rPr lang="en-US" altLang="zh-CN" sz="2400" dirty="0">
                <a:latin typeface="Calibri" panose="020F0502020204030204" pitchFamily="34" charset="0"/>
              </a:rPr>
              <a:t>1</a:t>
            </a:r>
            <a:r>
              <a:rPr lang="zh-CN" altLang="en-US" sz="2400" dirty="0">
                <a:latin typeface="Calibri" panose="020F0502020204030204" pitchFamily="34" charset="0"/>
              </a:rPr>
              <a:t>； </a:t>
            </a:r>
            <a:endParaRPr lang="zh-CN" altLang="en-US" sz="2400" dirty="0">
              <a:latin typeface="Calibri" panose="020F0502020204030204" pitchFamily="34" charset="0"/>
            </a:endParaRPr>
          </a:p>
          <a:p>
            <a:r>
              <a:rPr lang="en-US" altLang="zh-CN" sz="2400" dirty="0">
                <a:latin typeface="Calibri" panose="020F0502020204030204" pitchFamily="34" charset="0"/>
              </a:rPr>
              <a:t>P</a:t>
            </a:r>
            <a:r>
              <a:rPr lang="zh-CN" altLang="en-US" sz="2400" dirty="0">
                <a:latin typeface="Calibri" panose="020F0502020204030204" pitchFamily="34" charset="0"/>
              </a:rPr>
              <a:t>：精加工</a:t>
            </a:r>
            <a:r>
              <a:rPr lang="zh-CN" altLang="en-US" sz="2400" dirty="0">
                <a:solidFill>
                  <a:srgbClr val="C00000"/>
                </a:solidFill>
                <a:latin typeface="Calibri" panose="020F0502020204030204" pitchFamily="34" charset="0"/>
              </a:rPr>
              <a:t>第一个程序段</a:t>
            </a:r>
            <a:r>
              <a:rPr lang="zh-CN" altLang="en-US" sz="2400" dirty="0">
                <a:latin typeface="Calibri" panose="020F0502020204030204" pitchFamily="34" charset="0"/>
              </a:rPr>
              <a:t>的顺序号，一般取</a:t>
            </a:r>
            <a:r>
              <a:rPr lang="en-US" altLang="zh-CN" sz="2400" dirty="0">
                <a:latin typeface="Calibri" panose="020F0502020204030204" pitchFamily="34" charset="0"/>
              </a:rPr>
              <a:t>1</a:t>
            </a:r>
            <a:r>
              <a:rPr lang="zh-CN" altLang="en-US" sz="2400" dirty="0">
                <a:latin typeface="Calibri" panose="020F0502020204030204" pitchFamily="34" charset="0"/>
              </a:rPr>
              <a:t>； </a:t>
            </a:r>
            <a:endParaRPr lang="zh-CN" altLang="en-US" sz="2400" dirty="0">
              <a:latin typeface="Calibri" panose="020F0502020204030204" pitchFamily="34" charset="0"/>
            </a:endParaRPr>
          </a:p>
          <a:p>
            <a:r>
              <a:rPr lang="en-US" altLang="zh-CN" sz="2400" dirty="0">
                <a:latin typeface="Calibri" panose="020F0502020204030204" pitchFamily="34" charset="0"/>
              </a:rPr>
              <a:t>Q</a:t>
            </a:r>
            <a:r>
              <a:rPr lang="zh-CN" altLang="en-US" sz="2400" dirty="0">
                <a:latin typeface="Calibri" panose="020F0502020204030204" pitchFamily="34" charset="0"/>
              </a:rPr>
              <a:t>：精加工</a:t>
            </a:r>
            <a:r>
              <a:rPr lang="zh-CN" altLang="en-US" sz="2400" dirty="0">
                <a:solidFill>
                  <a:srgbClr val="C00000"/>
                </a:solidFill>
                <a:latin typeface="Calibri" panose="020F0502020204030204" pitchFamily="34" charset="0"/>
              </a:rPr>
              <a:t>最后一个程序段</a:t>
            </a:r>
            <a:r>
              <a:rPr lang="zh-CN" altLang="en-US" sz="2400" dirty="0">
                <a:latin typeface="Calibri" panose="020F0502020204030204" pitchFamily="34" charset="0"/>
              </a:rPr>
              <a:t>的顺序号，一般取</a:t>
            </a:r>
            <a:r>
              <a:rPr lang="en-US" altLang="zh-CN" sz="2400" dirty="0">
                <a:latin typeface="Calibri" panose="020F0502020204030204" pitchFamily="34" charset="0"/>
              </a:rPr>
              <a:t>2 </a:t>
            </a:r>
            <a:r>
              <a:rPr lang="zh-CN" altLang="en-US" sz="2400" dirty="0">
                <a:latin typeface="Calibri" panose="020F0502020204030204" pitchFamily="34" charset="0"/>
              </a:rPr>
              <a:t>；  </a:t>
            </a:r>
            <a:endParaRPr lang="zh-CN" altLang="en-US" sz="2400" dirty="0">
              <a:latin typeface="Calibri" panose="020F0502020204030204" pitchFamily="34" charset="0"/>
            </a:endParaRPr>
          </a:p>
          <a:p>
            <a:r>
              <a:rPr lang="en-US" altLang="zh-CN" sz="2400" dirty="0">
                <a:latin typeface="Calibri" panose="020F0502020204030204" pitchFamily="34" charset="0"/>
              </a:rPr>
              <a:t>X</a:t>
            </a:r>
            <a:r>
              <a:rPr lang="zh-CN" altLang="en-US" sz="2400" dirty="0">
                <a:latin typeface="Calibri" panose="020F0502020204030204" pitchFamily="34" charset="0"/>
              </a:rPr>
              <a:t>：</a:t>
            </a:r>
            <a:r>
              <a:rPr lang="en-US" altLang="zh-CN" sz="2400" dirty="0">
                <a:latin typeface="Calibri" panose="020F0502020204030204" pitchFamily="34" charset="0"/>
              </a:rPr>
              <a:t>X</a:t>
            </a:r>
            <a:r>
              <a:rPr lang="zh-CN" altLang="en-US" sz="2400" dirty="0">
                <a:latin typeface="Calibri" panose="020F0502020204030204" pitchFamily="34" charset="0"/>
              </a:rPr>
              <a:t>方向精加工</a:t>
            </a:r>
            <a:r>
              <a:rPr lang="zh-CN" altLang="en-US" sz="2400" dirty="0">
                <a:solidFill>
                  <a:srgbClr val="C00000"/>
                </a:solidFill>
                <a:latin typeface="Calibri" panose="020F0502020204030204" pitchFamily="34" charset="0"/>
              </a:rPr>
              <a:t>余量</a:t>
            </a:r>
            <a:r>
              <a:rPr lang="zh-CN" altLang="en-US" sz="2400" dirty="0">
                <a:latin typeface="Calibri" panose="020F0502020204030204" pitchFamily="34" charset="0"/>
              </a:rPr>
              <a:t>，直径值，一般取</a:t>
            </a:r>
            <a:r>
              <a:rPr lang="en-US" altLang="zh-CN" sz="2400" dirty="0">
                <a:latin typeface="Calibri" panose="020F0502020204030204" pitchFamily="34" charset="0"/>
              </a:rPr>
              <a:t>1</a:t>
            </a:r>
            <a:r>
              <a:rPr lang="zh-CN" altLang="en-US" sz="2400" dirty="0">
                <a:latin typeface="Calibri" panose="020F0502020204030204" pitchFamily="34" charset="0"/>
              </a:rPr>
              <a:t>； </a:t>
            </a:r>
            <a:endParaRPr lang="zh-CN" altLang="en-US" sz="2400" dirty="0">
              <a:latin typeface="Calibri" panose="020F0502020204030204" pitchFamily="34" charset="0"/>
            </a:endParaRPr>
          </a:p>
          <a:p>
            <a:r>
              <a:rPr lang="en-US" altLang="zh-CN" sz="2400" dirty="0">
                <a:latin typeface="Calibri" panose="020F0502020204030204" pitchFamily="34" charset="0"/>
              </a:rPr>
              <a:t>Z</a:t>
            </a:r>
            <a:r>
              <a:rPr lang="zh-CN" altLang="en-US" sz="2400" dirty="0">
                <a:latin typeface="Calibri" panose="020F0502020204030204" pitchFamily="34" charset="0"/>
              </a:rPr>
              <a:t>：</a:t>
            </a:r>
            <a:r>
              <a:rPr lang="en-US" altLang="zh-CN" sz="2400" dirty="0">
                <a:latin typeface="Calibri" panose="020F0502020204030204" pitchFamily="34" charset="0"/>
              </a:rPr>
              <a:t>Z</a:t>
            </a:r>
            <a:r>
              <a:rPr lang="zh-CN" altLang="en-US" sz="2400" dirty="0">
                <a:latin typeface="Calibri" panose="020F0502020204030204" pitchFamily="34" charset="0"/>
              </a:rPr>
              <a:t>方向精加工</a:t>
            </a:r>
            <a:r>
              <a:rPr lang="zh-CN" altLang="en-US" sz="2400" dirty="0">
                <a:solidFill>
                  <a:srgbClr val="C00000"/>
                </a:solidFill>
                <a:latin typeface="Calibri" panose="020F0502020204030204" pitchFamily="34" charset="0"/>
              </a:rPr>
              <a:t>余量</a:t>
            </a:r>
            <a:r>
              <a:rPr lang="en-US" altLang="zh-CN" sz="2400" dirty="0">
                <a:latin typeface="Calibri" panose="020F0502020204030204" pitchFamily="34" charset="0"/>
              </a:rPr>
              <a:t>, </a:t>
            </a:r>
            <a:r>
              <a:rPr lang="zh-CN" altLang="en-US" sz="2400" dirty="0">
                <a:latin typeface="Calibri" panose="020F0502020204030204" pitchFamily="34" charset="0"/>
              </a:rPr>
              <a:t>一般取</a:t>
            </a:r>
            <a:r>
              <a:rPr lang="en-US" altLang="zh-CN" sz="2400" dirty="0">
                <a:latin typeface="Calibri" panose="020F0502020204030204" pitchFamily="34" charset="0"/>
              </a:rPr>
              <a:t>0.1</a:t>
            </a:r>
            <a:r>
              <a:rPr lang="zh-CN" altLang="en-US" sz="2400" dirty="0">
                <a:latin typeface="Calibri" panose="020F0502020204030204" pitchFamily="34" charset="0"/>
              </a:rPr>
              <a:t>；</a:t>
            </a:r>
            <a:endParaRPr lang="en-US" altLang="zh-CN" sz="2400" dirty="0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1550" y="5084763"/>
            <a:ext cx="5319713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G0X_Z_</a:t>
            </a:r>
            <a:endParaRPr lang="en-US" altLang="zh-CN" sz="4000" dirty="0">
              <a:latin typeface="Calibri" panose="020F0502020204030204" pitchFamily="34" charset="0"/>
            </a:endParaRPr>
          </a:p>
          <a:p>
            <a:r>
              <a:rPr lang="en-US" altLang="zh-CN" sz="4000" dirty="0">
                <a:latin typeface="Calibri" panose="020F0502020204030204" pitchFamily="34" charset="0"/>
              </a:rPr>
              <a:t>G71  U1.5R1P1Q2X1Z0.1</a:t>
            </a:r>
            <a:endParaRPr lang="en-US" altLang="zh-CN" sz="4000" dirty="0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16632"/>
            <a:ext cx="7920880" cy="584775"/>
          </a:xfrm>
          <a:prstGeom prst="rect">
            <a:avLst/>
          </a:prstGeom>
          <a:noFill/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锥度轴的切削加工</a:t>
            </a:r>
            <a:endParaRPr kumimoji="0" lang="zh-CN" altLang="en-US" sz="3200" b="1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95288" y="765175"/>
            <a:ext cx="32400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199" name="矩形 7"/>
          <p:cNvSpPr/>
          <p:nvPr/>
        </p:nvSpPr>
        <p:spPr>
          <a:xfrm>
            <a:off x="5292725" y="260350"/>
            <a:ext cx="360045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湖北信息工程学校智能制造中心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19925" y="908050"/>
            <a:ext cx="2016125" cy="2308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该指令只需指定粗加工背吃刀量、精加工余量和精加工路线，系统便可自动给出粗加工路线和加工次数，完成各外圆表面的粗加工。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3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3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charRg st="5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77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charRg st="77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charRg st="77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0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charRg st="100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charRg st="100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26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charRg st="126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charRg st="126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48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charRg st="148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charRg st="148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218" name="Picture 13" descr="C:\Users\ASUS\Desktop\QQ图片2019120823043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" name="图片 4" descr="1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25538"/>
            <a:ext cx="6491288" cy="5399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020272" y="1628800"/>
            <a:ext cx="144016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</a:rPr>
              <a:t>A(16,   0)</a:t>
            </a:r>
            <a:endParaRPr kumimoji="0" lang="zh-CN" altLang="en-US" sz="24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2204864"/>
            <a:ext cx="144016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</a:rPr>
              <a:t>B(20,  -2)</a:t>
            </a:r>
            <a:endParaRPr kumimoji="0" lang="zh-CN" altLang="en-US" sz="24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20272" y="2780928"/>
            <a:ext cx="144016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</a:rPr>
              <a:t>C(20,-10)</a:t>
            </a:r>
            <a:endParaRPr kumimoji="0" lang="zh-CN" altLang="en-US" sz="24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20272" y="3356992"/>
            <a:ext cx="144016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</a:rPr>
              <a:t>D(30,-25)</a:t>
            </a:r>
            <a:endParaRPr kumimoji="0" lang="zh-CN" altLang="en-US" sz="24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20272" y="3933056"/>
            <a:ext cx="144016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</a:rPr>
              <a:t>E(30,-35)</a:t>
            </a:r>
            <a:endParaRPr kumimoji="0" lang="zh-CN" altLang="en-US" sz="24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20272" y="4509120"/>
            <a:ext cx="144016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</a:rPr>
              <a:t>F(40,-35)</a:t>
            </a:r>
            <a:endParaRPr kumimoji="0" lang="zh-CN" altLang="en-US" sz="24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20272" y="5085184"/>
            <a:ext cx="144016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</a:rPr>
              <a:t>G(40,-45)</a:t>
            </a:r>
            <a:endParaRPr kumimoji="0" lang="zh-CN" altLang="en-US" sz="24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20272" y="5661248"/>
            <a:ext cx="144016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</a:rPr>
              <a:t>H(50,-45)</a:t>
            </a:r>
            <a:endParaRPr kumimoji="0" lang="zh-CN" altLang="en-US" sz="24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116632"/>
            <a:ext cx="7920880" cy="584775"/>
          </a:xfrm>
          <a:prstGeom prst="rect">
            <a:avLst/>
          </a:prstGeom>
          <a:noFill/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锥度轴的切削加工</a:t>
            </a:r>
            <a:endParaRPr kumimoji="0" lang="zh-CN" altLang="en-US" sz="3200" b="1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95288" y="765175"/>
            <a:ext cx="32400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230" name="矩形 13"/>
          <p:cNvSpPr/>
          <p:nvPr/>
        </p:nvSpPr>
        <p:spPr>
          <a:xfrm>
            <a:off x="5076825" y="188913"/>
            <a:ext cx="36718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湖北信息工程学校智能制造中心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15" descr="C:\Users\ASUS\Desktop\QQ图片2019120823043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71450"/>
            <a:ext cx="9144000" cy="702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51520" y="116632"/>
            <a:ext cx="7920880" cy="584775"/>
          </a:xfrm>
          <a:prstGeom prst="rect">
            <a:avLst/>
          </a:prstGeom>
          <a:noFill/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锥度轴的切削加工</a:t>
            </a:r>
            <a:endParaRPr kumimoji="0" lang="zh-CN" altLang="en-US" sz="3200" b="1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95288" y="765175"/>
            <a:ext cx="32400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5124" name="图片 4" descr="1.gif"/>
          <p:cNvPicPr>
            <a:picLocks noChangeAspect="1"/>
          </p:cNvPicPr>
          <p:nvPr/>
        </p:nvPicPr>
        <p:blipFill>
          <a:blip r:embed="rId2"/>
          <a:srcRect l="3770" r="3963"/>
          <a:stretch>
            <a:fillRect/>
          </a:stretch>
        </p:blipFill>
        <p:spPr bwMode="auto">
          <a:xfrm>
            <a:off x="0" y="1484313"/>
            <a:ext cx="4392613" cy="3960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43438" y="430213"/>
            <a:ext cx="4681538" cy="6248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endParaRPr kumimoji="0" lang="en-US" altLang="zh-CN" sz="16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%1</a:t>
            </a:r>
            <a:endParaRPr kumimoji="0" lang="en-US" altLang="zh-CN" sz="2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T0101             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；（选择刀具）</a:t>
            </a:r>
            <a:endParaRPr kumimoji="0" lang="en-US" altLang="zh-CN" sz="2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M3S800F120 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；（定义转速进给）</a:t>
            </a:r>
            <a:endParaRPr kumimoji="0" lang="en-US" altLang="zh-CN" sz="2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G0X50Z2        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；（循环起点）</a:t>
            </a:r>
            <a:endParaRPr kumimoji="0" lang="en-US" altLang="zh-CN" sz="2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G71U1.5R1P1Q2X1Z0.1</a:t>
            </a:r>
            <a:endParaRPr kumimoji="0" lang="en-US" altLang="zh-CN" sz="2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N1G0X16Z0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；（快速定位到</a:t>
            </a: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点）</a:t>
            </a:r>
            <a:endParaRPr kumimoji="0" lang="en-US" altLang="zh-CN" sz="2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G1X20Z-2    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；（</a:t>
            </a: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到</a:t>
            </a: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点）</a:t>
            </a:r>
            <a:endParaRPr kumimoji="0" lang="en-US" altLang="zh-CN" sz="2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Z-10              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；（</a:t>
            </a: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到</a:t>
            </a: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C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点）</a:t>
            </a:r>
            <a:endParaRPr kumimoji="0" lang="en-US" altLang="zh-CN" sz="2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X30Z-25       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；（</a:t>
            </a: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C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到</a:t>
            </a: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D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点）</a:t>
            </a:r>
            <a:endParaRPr kumimoji="0" lang="en-US" altLang="zh-CN" sz="2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Z-35              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；（</a:t>
            </a: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D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到</a:t>
            </a: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E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点）</a:t>
            </a:r>
            <a:endParaRPr kumimoji="0" lang="en-US" altLang="zh-CN" sz="2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X40C0.5       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；（</a:t>
            </a: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E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到</a:t>
            </a: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F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点）</a:t>
            </a:r>
            <a:endParaRPr kumimoji="0" lang="en-US" altLang="zh-CN" sz="2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Z-45R4         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；（</a:t>
            </a: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F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到</a:t>
            </a: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G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点）</a:t>
            </a:r>
            <a:endParaRPr kumimoji="0" lang="en-US" altLang="zh-CN" sz="2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N2X50          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；（</a:t>
            </a: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G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到</a:t>
            </a: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点）</a:t>
            </a:r>
            <a:endParaRPr kumimoji="0" lang="en-US" altLang="zh-CN" sz="2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G0X80          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；（</a:t>
            </a: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方向退刀）</a:t>
            </a:r>
            <a:endParaRPr kumimoji="0" lang="en-US" altLang="zh-CN" sz="2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Z80               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；（</a:t>
            </a:r>
            <a:r>
              <a:rPr kumimoji="0" lang="en-US" altLang="zh-CN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Z</a:t>
            </a:r>
            <a:r>
              <a:rPr kumimoji="0" lang="zh-CN" altLang="en-US" sz="2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方向退刀）</a:t>
            </a:r>
            <a:endParaRPr kumimoji="0" lang="en-US" altLang="zh-CN" sz="2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M30             </a:t>
            </a:r>
            <a:r>
              <a:rPr kumimoji="0" lang="zh-CN" altLang="en-US" sz="2400" kern="1200" cap="none" spc="0" normalizeH="0" baseline="0" noProof="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；（程序结束）</a:t>
            </a:r>
            <a:endParaRPr kumimoji="0" lang="en-US" altLang="zh-CN" sz="1600" kern="1200" cap="none" spc="0" normalizeH="0" baseline="0" noProof="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524250" y="2970213"/>
            <a:ext cx="133350" cy="1222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070225" y="2979738"/>
            <a:ext cx="482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168525" y="2678113"/>
            <a:ext cx="890588" cy="3000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573213" y="2681288"/>
            <a:ext cx="592138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987425" y="2384425"/>
            <a:ext cx="593725" cy="79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566863" y="2376488"/>
            <a:ext cx="4763" cy="3159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992188" y="2074863"/>
            <a:ext cx="4763" cy="3063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254" name="矩形 13"/>
          <p:cNvSpPr/>
          <p:nvPr/>
        </p:nvSpPr>
        <p:spPr>
          <a:xfrm>
            <a:off x="5435600" y="0"/>
            <a:ext cx="360045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湖北信息工程学校智能制造中心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94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charRg st="94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14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charRg st="114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34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charRg st="134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60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charRg st="160" end="1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82" end="2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charRg st="182" end="2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208" end="2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charRg st="208" end="2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230" end="2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charRg st="230" end="2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253" end="2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7">
                                            <p:txEl>
                                              <p:charRg st="253" end="2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51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7">
                                            <p:txEl>
                                              <p:charRg st="51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74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7">
                                            <p:txEl>
                                              <p:charRg st="74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7">
                                            <p:txEl>
                                              <p:charRg st="1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7">
                                            <p:txEl>
                                              <p:charRg st="4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3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7">
                                            <p:txEl>
                                              <p:charRg st="3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276" end="3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1" dur="500"/>
                                        <p:tgtEl>
                                          <p:spTgt spid="7">
                                            <p:txEl>
                                              <p:charRg st="276" end="3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300" end="3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7">
                                            <p:txEl>
                                              <p:charRg st="300" end="3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327" end="3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500"/>
                                        <p:tgtEl>
                                          <p:spTgt spid="7">
                                            <p:txEl>
                                              <p:charRg st="327" end="3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3" descr="C:\Users\ASUS\Desktop\QQ图片2019120823043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15" descr="照片 002"/>
          <p:cNvPicPr>
            <a:picLocks noChangeAspect="1"/>
          </p:cNvPicPr>
          <p:nvPr/>
        </p:nvPicPr>
        <p:blipFill>
          <a:blip r:embed="rId2">
            <a:lum bright="-6000" contrast="48000"/>
          </a:blip>
          <a:srcRect l="28021" t="66528" r="10989" b="5942"/>
          <a:stretch>
            <a:fillRect/>
          </a:stretch>
        </p:blipFill>
        <p:spPr>
          <a:xfrm>
            <a:off x="1331913" y="1484313"/>
            <a:ext cx="6554787" cy="4229100"/>
          </a:xfrm>
          <a:prstGeom prst="rect">
            <a:avLst/>
          </a:prstGeom>
          <a:noFill/>
          <a:ln w="190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260350"/>
            <a:ext cx="6629400" cy="868363"/>
          </a:xfrm>
        </p:spPr>
        <p:txBody>
          <a:bodyPr vert="horz" wrap="square" lIns="0" tIns="45720" rIns="0" bIns="0" numCol="1" anchor="b" anchorCtr="0" compatLnSpc="1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     思考作业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组合体的加工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1269" name="矩形 4"/>
          <p:cNvSpPr/>
          <p:nvPr/>
        </p:nvSpPr>
        <p:spPr>
          <a:xfrm>
            <a:off x="5435600" y="6199188"/>
            <a:ext cx="37084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湖北信息工程学校智能制造中心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" name="任意多边形 89"/>
          <p:cNvSpPr/>
          <p:nvPr/>
        </p:nvSpPr>
        <p:spPr>
          <a:xfrm>
            <a:off x="107950" y="0"/>
            <a:ext cx="8818563" cy="6486525"/>
          </a:xfrm>
          <a:custGeom>
            <a:avLst/>
            <a:gdLst>
              <a:gd name="connsiteX0" fmla="*/ 0 w 11758050"/>
              <a:gd name="connsiteY0" fmla="*/ 0 h 6485812"/>
              <a:gd name="connsiteX1" fmla="*/ 9175586 w 11758050"/>
              <a:gd name="connsiteY1" fmla="*/ 0 h 6485812"/>
              <a:gd name="connsiteX2" fmla="*/ 11758050 w 11758050"/>
              <a:gd name="connsiteY2" fmla="*/ 2510261 h 6485812"/>
              <a:gd name="connsiteX3" fmla="*/ 11758050 w 11758050"/>
              <a:gd name="connsiteY3" fmla="*/ 6485812 h 6485812"/>
              <a:gd name="connsiteX4" fmla="*/ 3302782 w 11758050"/>
              <a:gd name="connsiteY4" fmla="*/ 6485812 h 6485812"/>
              <a:gd name="connsiteX5" fmla="*/ 1710018 w 11758050"/>
              <a:gd name="connsiteY5" fmla="*/ 4916839 h 6485812"/>
              <a:gd name="connsiteX6" fmla="*/ 1713228 w 11758050"/>
              <a:gd name="connsiteY6" fmla="*/ 4913565 h 6485812"/>
              <a:gd name="connsiteX7" fmla="*/ 342638 w 11758050"/>
              <a:gd name="connsiteY7" fmla="*/ 3569884 h 6485812"/>
              <a:gd name="connsiteX8" fmla="*/ 0 w 11758050"/>
              <a:gd name="connsiteY8" fmla="*/ 3232364 h 648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58050" h="6485812">
                <a:moveTo>
                  <a:pt x="0" y="0"/>
                </a:moveTo>
                <a:lnTo>
                  <a:pt x="9175586" y="0"/>
                </a:lnTo>
                <a:lnTo>
                  <a:pt x="11758050" y="2510261"/>
                </a:lnTo>
                <a:lnTo>
                  <a:pt x="11758050" y="6485812"/>
                </a:lnTo>
                <a:lnTo>
                  <a:pt x="3302782" y="6485812"/>
                </a:lnTo>
                <a:lnTo>
                  <a:pt x="1710018" y="4916839"/>
                </a:lnTo>
                <a:lnTo>
                  <a:pt x="1713228" y="4913565"/>
                </a:lnTo>
                <a:lnTo>
                  <a:pt x="342638" y="3569884"/>
                </a:lnTo>
                <a:lnTo>
                  <a:pt x="0" y="3232364"/>
                </a:lnTo>
                <a:close/>
              </a:path>
            </a:pathLst>
          </a:custGeom>
          <a:solidFill>
            <a:srgbClr val="EBEBEB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04"/>
          <p:cNvGrpSpPr/>
          <p:nvPr/>
        </p:nvGrpSpPr>
        <p:grpSpPr>
          <a:xfrm rot="1679743">
            <a:off x="2752068" y="1075586"/>
            <a:ext cx="1250171" cy="807180"/>
            <a:chOff x="3115233" y="4110228"/>
            <a:chExt cx="2291636" cy="1109707"/>
          </a:xfrm>
          <a:solidFill>
            <a:schemeClr val="bg1">
              <a:alpha val="45000"/>
            </a:schemeClr>
          </a:solidFill>
        </p:grpSpPr>
        <p:sp>
          <p:nvSpPr>
            <p:cNvPr id="106" name="直角三角形 105"/>
            <p:cNvSpPr/>
            <p:nvPr/>
          </p:nvSpPr>
          <p:spPr>
            <a:xfrm>
              <a:off x="4297680" y="4110228"/>
              <a:ext cx="1109189" cy="1106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7" name="直角三角形 106"/>
            <p:cNvSpPr/>
            <p:nvPr/>
          </p:nvSpPr>
          <p:spPr>
            <a:xfrm flipH="1">
              <a:off x="3115233" y="4110228"/>
              <a:ext cx="1100409" cy="110970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2292" name="组合 16"/>
          <p:cNvGrpSpPr/>
          <p:nvPr/>
        </p:nvGrpSpPr>
        <p:grpSpPr>
          <a:xfrm>
            <a:off x="5954713" y="4037013"/>
            <a:ext cx="2184400" cy="2887662"/>
            <a:chOff x="8532879" y="4286008"/>
            <a:chExt cx="3035823" cy="3009170"/>
          </a:xfrm>
        </p:grpSpPr>
        <p:sp>
          <p:nvSpPr>
            <p:cNvPr id="37" name="菱形 36"/>
            <p:cNvSpPr/>
            <p:nvPr/>
          </p:nvSpPr>
          <p:spPr>
            <a:xfrm rot="1800000">
              <a:off x="10465569" y="5847667"/>
              <a:ext cx="955313" cy="956185"/>
            </a:xfrm>
            <a:prstGeom prst="diamond">
              <a:avLst/>
            </a:prstGeom>
            <a:solidFill>
              <a:srgbClr val="A2CA2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A0C92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菱形 41"/>
            <p:cNvSpPr/>
            <p:nvPr/>
          </p:nvSpPr>
          <p:spPr>
            <a:xfrm rot="3600000">
              <a:off x="10077934" y="6220871"/>
              <a:ext cx="956185" cy="957520"/>
            </a:xfrm>
            <a:prstGeom prst="diamond">
              <a:avLst/>
            </a:prstGeom>
            <a:solidFill>
              <a:srgbClr val="A2CA2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A0C92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菱形 32"/>
            <p:cNvSpPr/>
            <p:nvPr/>
          </p:nvSpPr>
          <p:spPr>
            <a:xfrm>
              <a:off x="9549967" y="6338993"/>
              <a:ext cx="955314" cy="956185"/>
            </a:xfrm>
            <a:prstGeom prst="diamond">
              <a:avLst/>
            </a:prstGeom>
            <a:solidFill>
              <a:srgbClr val="A2CA2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A0C92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菱形 38"/>
            <p:cNvSpPr/>
            <p:nvPr/>
          </p:nvSpPr>
          <p:spPr>
            <a:xfrm rot="1800000">
              <a:off x="9040320" y="6190106"/>
              <a:ext cx="955313" cy="956185"/>
            </a:xfrm>
            <a:prstGeom prst="diamond">
              <a:avLst/>
            </a:prstGeom>
            <a:solidFill>
              <a:srgbClr val="A2CA2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A0C92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菱形 43"/>
            <p:cNvSpPr/>
            <p:nvPr/>
          </p:nvSpPr>
          <p:spPr>
            <a:xfrm rot="3600000">
              <a:off x="8672541" y="5805641"/>
              <a:ext cx="956185" cy="957520"/>
            </a:xfrm>
            <a:prstGeom prst="diamond">
              <a:avLst/>
            </a:prstGeom>
            <a:solidFill>
              <a:srgbClr val="A2CA2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A0C92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菱形 33"/>
            <p:cNvSpPr/>
            <p:nvPr/>
          </p:nvSpPr>
          <p:spPr>
            <a:xfrm>
              <a:off x="8532879" y="5329870"/>
              <a:ext cx="955313" cy="956185"/>
            </a:xfrm>
            <a:prstGeom prst="diamond">
              <a:avLst/>
            </a:prstGeom>
            <a:solidFill>
              <a:srgbClr val="A2CA2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A0C92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菱形 39"/>
            <p:cNvSpPr/>
            <p:nvPr/>
          </p:nvSpPr>
          <p:spPr>
            <a:xfrm rot="1800000">
              <a:off x="8663048" y="4807112"/>
              <a:ext cx="957520" cy="956185"/>
            </a:xfrm>
            <a:prstGeom prst="diamond">
              <a:avLst/>
            </a:prstGeom>
            <a:solidFill>
              <a:srgbClr val="A2CA2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A0C92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菱形 44"/>
            <p:cNvSpPr/>
            <p:nvPr/>
          </p:nvSpPr>
          <p:spPr>
            <a:xfrm rot="3600000">
              <a:off x="9037678" y="4420442"/>
              <a:ext cx="956185" cy="955314"/>
            </a:xfrm>
            <a:prstGeom prst="diamond">
              <a:avLst/>
            </a:prstGeom>
            <a:solidFill>
              <a:srgbClr val="A2CA2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A0C92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菱形 31"/>
            <p:cNvSpPr/>
            <p:nvPr/>
          </p:nvSpPr>
          <p:spPr>
            <a:xfrm>
              <a:off x="9549967" y="4286008"/>
              <a:ext cx="955314" cy="956185"/>
            </a:xfrm>
            <a:prstGeom prst="diamond">
              <a:avLst/>
            </a:prstGeom>
            <a:solidFill>
              <a:srgbClr val="A2CA2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A0C92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菱形 37"/>
            <p:cNvSpPr/>
            <p:nvPr/>
          </p:nvSpPr>
          <p:spPr>
            <a:xfrm rot="1800000">
              <a:off x="10066234" y="4411735"/>
              <a:ext cx="955314" cy="956185"/>
            </a:xfrm>
            <a:prstGeom prst="diamond">
              <a:avLst/>
            </a:prstGeom>
            <a:solidFill>
              <a:srgbClr val="A2CA2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A0C92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菱形 42"/>
            <p:cNvSpPr/>
            <p:nvPr/>
          </p:nvSpPr>
          <p:spPr>
            <a:xfrm rot="3600000">
              <a:off x="10449689" y="4779425"/>
              <a:ext cx="956185" cy="955314"/>
            </a:xfrm>
            <a:prstGeom prst="diamond">
              <a:avLst/>
            </a:prstGeom>
            <a:solidFill>
              <a:srgbClr val="A2CA2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A0C92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菱形 30"/>
            <p:cNvSpPr/>
            <p:nvPr/>
          </p:nvSpPr>
          <p:spPr>
            <a:xfrm>
              <a:off x="10613388" y="5329870"/>
              <a:ext cx="955314" cy="956185"/>
            </a:xfrm>
            <a:prstGeom prst="diamond">
              <a:avLst/>
            </a:prstGeom>
            <a:solidFill>
              <a:srgbClr val="A2CA2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A0C92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1799907" flipV="1">
              <a:off x="10578088" y="5889024"/>
              <a:ext cx="953107" cy="491327"/>
            </a:xfrm>
            <a:custGeom>
              <a:avLst/>
              <a:gdLst>
                <a:gd name="connsiteX0" fmla="*/ 0 w 2728928"/>
                <a:gd name="connsiteY0" fmla="*/ 51150 h 1408478"/>
                <a:gd name="connsiteX1" fmla="*/ 2692050 w 2728928"/>
                <a:gd name="connsiteY1" fmla="*/ 0 h 1408478"/>
                <a:gd name="connsiteX2" fmla="*/ 2728928 w 2728928"/>
                <a:gd name="connsiteY2" fmla="*/ 36878 h 1408478"/>
                <a:gd name="connsiteX3" fmla="*/ 1357328 w 2728928"/>
                <a:gd name="connsiteY3" fmla="*/ 1408478 h 140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8928" h="1408478">
                  <a:moveTo>
                    <a:pt x="0" y="51150"/>
                  </a:moveTo>
                  <a:lnTo>
                    <a:pt x="2692050" y="0"/>
                  </a:lnTo>
                  <a:lnTo>
                    <a:pt x="2728928" y="36878"/>
                  </a:lnTo>
                  <a:lnTo>
                    <a:pt x="1357328" y="1408478"/>
                  </a:lnTo>
                  <a:close/>
                </a:path>
              </a:pathLst>
            </a:custGeom>
            <a:solidFill>
              <a:srgbClr val="A2CA2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A0C92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2293" name="组合 10"/>
          <p:cNvGrpSpPr/>
          <p:nvPr/>
        </p:nvGrpSpPr>
        <p:grpSpPr>
          <a:xfrm>
            <a:off x="5443538" y="3222625"/>
            <a:ext cx="3924300" cy="3340100"/>
            <a:chOff x="2738655" y="421432"/>
            <a:chExt cx="6089753" cy="6089423"/>
          </a:xfrm>
        </p:grpSpPr>
        <p:grpSp>
          <p:nvGrpSpPr>
            <p:cNvPr id="5" name="组合 7"/>
            <p:cNvGrpSpPr/>
            <p:nvPr/>
          </p:nvGrpSpPr>
          <p:grpSpPr>
            <a:xfrm rot="11933309">
              <a:off x="2738655" y="421432"/>
              <a:ext cx="6089753" cy="6089423"/>
              <a:chOff x="2986776" y="325074"/>
              <a:chExt cx="6089753" cy="6089423"/>
            </a:xfrm>
            <a:solidFill>
              <a:srgbClr val="E588A5">
                <a:alpha val="70000"/>
              </a:srgbClr>
            </a:solidFill>
          </p:grpSpPr>
          <p:sp>
            <p:nvSpPr>
              <p:cNvPr id="70" name="梯形 69"/>
              <p:cNvSpPr/>
              <p:nvPr/>
            </p:nvSpPr>
            <p:spPr>
              <a:xfrm rot="19345501">
                <a:off x="6729124" y="3288227"/>
                <a:ext cx="2347405" cy="798314"/>
              </a:xfrm>
              <a:prstGeom prst="trapezoid">
                <a:avLst>
                  <a:gd name="adj" fmla="val 9227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1" name="梯形 70"/>
              <p:cNvSpPr/>
              <p:nvPr/>
            </p:nvSpPr>
            <p:spPr>
              <a:xfrm rot="14086580" flipH="1">
                <a:off x="5207432" y="1099620"/>
                <a:ext cx="2347405" cy="798314"/>
              </a:xfrm>
              <a:prstGeom prst="trapezoid">
                <a:avLst>
                  <a:gd name="adj" fmla="val 9227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2" name="梯形 71"/>
              <p:cNvSpPr/>
              <p:nvPr/>
            </p:nvSpPr>
            <p:spPr>
              <a:xfrm rot="13943035" flipV="1">
                <a:off x="4544819" y="4841638"/>
                <a:ext cx="2347405" cy="798314"/>
              </a:xfrm>
              <a:prstGeom prst="trapezoid">
                <a:avLst>
                  <a:gd name="adj" fmla="val 9227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3" name="梯形 72"/>
              <p:cNvSpPr/>
              <p:nvPr/>
            </p:nvSpPr>
            <p:spPr>
              <a:xfrm rot="8567578">
                <a:off x="2986776" y="2644840"/>
                <a:ext cx="2347405" cy="798314"/>
              </a:xfrm>
              <a:prstGeom prst="trapezoid">
                <a:avLst>
                  <a:gd name="adj" fmla="val 9227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组合 73"/>
            <p:cNvGrpSpPr/>
            <p:nvPr/>
          </p:nvGrpSpPr>
          <p:grpSpPr>
            <a:xfrm rot="18740995">
              <a:off x="2793917" y="486568"/>
              <a:ext cx="5982662" cy="5965482"/>
              <a:chOff x="2800864" y="412820"/>
              <a:chExt cx="5982662" cy="5965482"/>
            </a:xfrm>
            <a:solidFill>
              <a:srgbClr val="E588A5">
                <a:alpha val="70000"/>
              </a:srgbClr>
            </a:solidFill>
          </p:grpSpPr>
          <p:sp>
            <p:nvSpPr>
              <p:cNvPr id="75" name="梯形 74"/>
              <p:cNvSpPr/>
              <p:nvPr/>
            </p:nvSpPr>
            <p:spPr>
              <a:xfrm rot="19779339">
                <a:off x="6436121" y="3530499"/>
                <a:ext cx="2347405" cy="798314"/>
              </a:xfrm>
              <a:prstGeom prst="trapezoid">
                <a:avLst>
                  <a:gd name="adj" fmla="val 9227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6" name="梯形 75"/>
              <p:cNvSpPr/>
              <p:nvPr/>
            </p:nvSpPr>
            <p:spPr>
              <a:xfrm rot="14458949" flipH="1">
                <a:off x="5175432" y="1187366"/>
                <a:ext cx="2347405" cy="798314"/>
              </a:xfrm>
              <a:prstGeom prst="trapezoid">
                <a:avLst>
                  <a:gd name="adj" fmla="val 9227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7" name="梯形 76"/>
              <p:cNvSpPr/>
              <p:nvPr/>
            </p:nvSpPr>
            <p:spPr>
              <a:xfrm rot="14457636" flipV="1">
                <a:off x="4051640" y="4805443"/>
                <a:ext cx="2347405" cy="798314"/>
              </a:xfrm>
              <a:prstGeom prst="trapezoid">
                <a:avLst>
                  <a:gd name="adj" fmla="val 9227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8" name="梯形 77"/>
              <p:cNvSpPr/>
              <p:nvPr/>
            </p:nvSpPr>
            <p:spPr>
              <a:xfrm rot="9067183">
                <a:off x="2800864" y="2437924"/>
                <a:ext cx="2347405" cy="798314"/>
              </a:xfrm>
              <a:prstGeom prst="trapezoid">
                <a:avLst>
                  <a:gd name="adj" fmla="val 9227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组合 78"/>
            <p:cNvGrpSpPr/>
            <p:nvPr/>
          </p:nvGrpSpPr>
          <p:grpSpPr>
            <a:xfrm rot="20108980">
              <a:off x="2870827" y="569540"/>
              <a:ext cx="5812431" cy="5805585"/>
              <a:chOff x="2839147" y="605923"/>
              <a:chExt cx="5812431" cy="5805585"/>
            </a:xfrm>
            <a:solidFill>
              <a:srgbClr val="E588A5">
                <a:alpha val="70000"/>
              </a:srgbClr>
            </a:solidFill>
          </p:grpSpPr>
          <p:sp>
            <p:nvSpPr>
              <p:cNvPr id="80" name="梯形 79"/>
              <p:cNvSpPr/>
              <p:nvPr/>
            </p:nvSpPr>
            <p:spPr>
              <a:xfrm rot="20256000">
                <a:off x="6304173" y="3878240"/>
                <a:ext cx="2347405" cy="798314"/>
              </a:xfrm>
              <a:prstGeom prst="trapezoid">
                <a:avLst>
                  <a:gd name="adj" fmla="val 9227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1" name="梯形 80"/>
              <p:cNvSpPr/>
              <p:nvPr/>
            </p:nvSpPr>
            <p:spPr>
              <a:xfrm rot="14860720" flipH="1">
                <a:off x="5350311" y="1380469"/>
                <a:ext cx="2347405" cy="798314"/>
              </a:xfrm>
              <a:prstGeom prst="trapezoid">
                <a:avLst>
                  <a:gd name="adj" fmla="val 9227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2" name="梯形 81"/>
              <p:cNvSpPr/>
              <p:nvPr/>
            </p:nvSpPr>
            <p:spPr>
              <a:xfrm rot="14885714" flipV="1">
                <a:off x="3791156" y="4838649"/>
                <a:ext cx="2347405" cy="798314"/>
              </a:xfrm>
              <a:prstGeom prst="trapezoid">
                <a:avLst>
                  <a:gd name="adj" fmla="val 9227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3" name="梯形 82"/>
              <p:cNvSpPr/>
              <p:nvPr/>
            </p:nvSpPr>
            <p:spPr>
              <a:xfrm rot="9450717">
                <a:off x="2839147" y="2334167"/>
                <a:ext cx="2347405" cy="798314"/>
              </a:xfrm>
              <a:prstGeom prst="trapezoid">
                <a:avLst>
                  <a:gd name="adj" fmla="val 9227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2294" name="组合 123"/>
          <p:cNvGrpSpPr/>
          <p:nvPr/>
        </p:nvGrpSpPr>
        <p:grpSpPr>
          <a:xfrm>
            <a:off x="1695450" y="-379412"/>
            <a:ext cx="6934200" cy="6992937"/>
            <a:chOff x="4481311" y="506100"/>
            <a:chExt cx="7847035" cy="5936107"/>
          </a:xfrm>
        </p:grpSpPr>
        <p:sp>
          <p:nvSpPr>
            <p:cNvPr id="84" name="菱形 83"/>
            <p:cNvSpPr/>
            <p:nvPr/>
          </p:nvSpPr>
          <p:spPr>
            <a:xfrm rot="16200000">
              <a:off x="5512199" y="2947898"/>
              <a:ext cx="828764" cy="2416269"/>
            </a:xfrm>
            <a:prstGeom prst="diamond">
              <a:avLst/>
            </a:prstGeom>
            <a:solidFill>
              <a:srgbClr val="CFE7E7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5" name="菱形 84"/>
            <p:cNvSpPr/>
            <p:nvPr/>
          </p:nvSpPr>
          <p:spPr>
            <a:xfrm rot="14514993">
              <a:off x="5275064" y="4819692"/>
              <a:ext cx="828764" cy="2416269"/>
            </a:xfrm>
            <a:prstGeom prst="diamond">
              <a:avLst/>
            </a:prstGeom>
            <a:solidFill>
              <a:srgbClr val="CFE7E7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6" name="菱形 85"/>
            <p:cNvSpPr/>
            <p:nvPr/>
          </p:nvSpPr>
          <p:spPr>
            <a:xfrm rot="18113043">
              <a:off x="6576615" y="1311033"/>
              <a:ext cx="828764" cy="2418065"/>
            </a:xfrm>
            <a:prstGeom prst="diamond">
              <a:avLst/>
            </a:prstGeom>
            <a:solidFill>
              <a:srgbClr val="CFE7E7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7" name="菱形 86"/>
            <p:cNvSpPr/>
            <p:nvPr/>
          </p:nvSpPr>
          <p:spPr>
            <a:xfrm rot="19893058">
              <a:off x="8343748" y="506100"/>
              <a:ext cx="828179" cy="2416218"/>
            </a:xfrm>
            <a:prstGeom prst="diamond">
              <a:avLst/>
            </a:prstGeom>
            <a:solidFill>
              <a:srgbClr val="CFE7E7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8" name="菱形 87"/>
            <p:cNvSpPr/>
            <p:nvPr/>
          </p:nvSpPr>
          <p:spPr>
            <a:xfrm rot="409332">
              <a:off x="10251612" y="651639"/>
              <a:ext cx="828179" cy="2417566"/>
            </a:xfrm>
            <a:prstGeom prst="diamond">
              <a:avLst/>
            </a:prstGeom>
            <a:solidFill>
              <a:srgbClr val="CFE7E7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9" name="菱形 88"/>
            <p:cNvSpPr/>
            <p:nvPr/>
          </p:nvSpPr>
          <p:spPr>
            <a:xfrm rot="2487263">
              <a:off x="11500168" y="1718926"/>
              <a:ext cx="828178" cy="2417565"/>
            </a:xfrm>
            <a:prstGeom prst="diamond">
              <a:avLst/>
            </a:prstGeom>
            <a:solidFill>
              <a:srgbClr val="CFE7E7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4" name="直角三角形 13"/>
          <p:cNvSpPr/>
          <p:nvPr/>
        </p:nvSpPr>
        <p:spPr>
          <a:xfrm rot="6699852">
            <a:off x="1273969" y="5299869"/>
            <a:ext cx="1060450" cy="795338"/>
          </a:xfrm>
          <a:prstGeom prst="rtTriangle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" name="组合 14"/>
          <p:cNvGrpSpPr/>
          <p:nvPr/>
        </p:nvGrpSpPr>
        <p:grpSpPr>
          <a:xfrm rot="20210233">
            <a:off x="-107672" y="5713031"/>
            <a:ext cx="1122653" cy="724849"/>
            <a:chOff x="3115233" y="4110228"/>
            <a:chExt cx="2291636" cy="1109707"/>
          </a:xfrm>
          <a:solidFill>
            <a:schemeClr val="bg1">
              <a:alpha val="45000"/>
            </a:schemeClr>
          </a:solidFill>
        </p:grpSpPr>
        <p:sp>
          <p:nvSpPr>
            <p:cNvPr id="91" name="直角三角形 90"/>
            <p:cNvSpPr/>
            <p:nvPr/>
          </p:nvSpPr>
          <p:spPr>
            <a:xfrm>
              <a:off x="4297680" y="4110228"/>
              <a:ext cx="1109189" cy="1106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" name="直角三角形 91"/>
            <p:cNvSpPr/>
            <p:nvPr/>
          </p:nvSpPr>
          <p:spPr>
            <a:xfrm flipH="1">
              <a:off x="3115233" y="4110228"/>
              <a:ext cx="1100409" cy="110970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4" name="直角三角形 93"/>
          <p:cNvSpPr/>
          <p:nvPr/>
        </p:nvSpPr>
        <p:spPr>
          <a:xfrm rot="6293377">
            <a:off x="2591594" y="5704681"/>
            <a:ext cx="1179513" cy="885825"/>
          </a:xfrm>
          <a:prstGeom prst="rtTriangle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" name="组合 94"/>
          <p:cNvGrpSpPr/>
          <p:nvPr/>
        </p:nvGrpSpPr>
        <p:grpSpPr>
          <a:xfrm rot="19803758">
            <a:off x="1100259" y="6398300"/>
            <a:ext cx="1250169" cy="807180"/>
            <a:chOff x="3115233" y="4110228"/>
            <a:chExt cx="2291636" cy="1109707"/>
          </a:xfrm>
          <a:solidFill>
            <a:schemeClr val="bg1">
              <a:alpha val="45000"/>
            </a:schemeClr>
          </a:solidFill>
        </p:grpSpPr>
        <p:sp>
          <p:nvSpPr>
            <p:cNvPr id="96" name="直角三角形 95"/>
            <p:cNvSpPr/>
            <p:nvPr/>
          </p:nvSpPr>
          <p:spPr>
            <a:xfrm>
              <a:off x="4297680" y="4110228"/>
              <a:ext cx="1109189" cy="1106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7" name="直角三角形 96"/>
            <p:cNvSpPr/>
            <p:nvPr/>
          </p:nvSpPr>
          <p:spPr>
            <a:xfrm flipH="1">
              <a:off x="3115233" y="4110228"/>
              <a:ext cx="1100409" cy="110970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9" name="直角三角形 98"/>
          <p:cNvSpPr/>
          <p:nvPr/>
        </p:nvSpPr>
        <p:spPr>
          <a:xfrm rot="8265891">
            <a:off x="2981325" y="3344863"/>
            <a:ext cx="884238" cy="1179513"/>
          </a:xfrm>
          <a:prstGeom prst="rtTriangle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1" name="组合 99"/>
          <p:cNvGrpSpPr/>
          <p:nvPr/>
        </p:nvGrpSpPr>
        <p:grpSpPr>
          <a:xfrm rot="176272">
            <a:off x="1308914" y="3026191"/>
            <a:ext cx="1250170" cy="807180"/>
            <a:chOff x="3115233" y="4110228"/>
            <a:chExt cx="2291636" cy="1109707"/>
          </a:xfrm>
          <a:solidFill>
            <a:schemeClr val="bg1">
              <a:alpha val="45000"/>
            </a:schemeClr>
          </a:solidFill>
        </p:grpSpPr>
        <p:sp>
          <p:nvSpPr>
            <p:cNvPr id="101" name="直角三角形 100"/>
            <p:cNvSpPr/>
            <p:nvPr/>
          </p:nvSpPr>
          <p:spPr>
            <a:xfrm>
              <a:off x="4297680" y="4110228"/>
              <a:ext cx="1109189" cy="1106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" name="直角三角形 101"/>
            <p:cNvSpPr/>
            <p:nvPr/>
          </p:nvSpPr>
          <p:spPr>
            <a:xfrm flipH="1">
              <a:off x="3115233" y="4110228"/>
              <a:ext cx="1100409" cy="110970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4" name="直角三角形 103"/>
          <p:cNvSpPr/>
          <p:nvPr/>
        </p:nvSpPr>
        <p:spPr>
          <a:xfrm rot="9769362">
            <a:off x="4124325" y="2187575"/>
            <a:ext cx="884238" cy="1179513"/>
          </a:xfrm>
          <a:prstGeom prst="rtTriangle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直角三角形 108"/>
          <p:cNvSpPr/>
          <p:nvPr/>
        </p:nvSpPr>
        <p:spPr>
          <a:xfrm rot="12016719">
            <a:off x="5619750" y="1536700"/>
            <a:ext cx="885825" cy="1179513"/>
          </a:xfrm>
          <a:prstGeom prst="rtTriangle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2" name="组合 109"/>
          <p:cNvGrpSpPr/>
          <p:nvPr/>
        </p:nvGrpSpPr>
        <p:grpSpPr>
          <a:xfrm rot="3927100">
            <a:off x="4877317" y="-170953"/>
            <a:ext cx="1666894" cy="605385"/>
            <a:chOff x="3115233" y="4110228"/>
            <a:chExt cx="2291636" cy="1109707"/>
          </a:xfrm>
          <a:solidFill>
            <a:schemeClr val="bg1">
              <a:alpha val="45000"/>
            </a:schemeClr>
          </a:solidFill>
        </p:grpSpPr>
        <p:sp>
          <p:nvSpPr>
            <p:cNvPr id="111" name="直角三角形 110"/>
            <p:cNvSpPr/>
            <p:nvPr/>
          </p:nvSpPr>
          <p:spPr>
            <a:xfrm>
              <a:off x="4297680" y="4110228"/>
              <a:ext cx="1109189" cy="1106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" name="直角三角形 111"/>
            <p:cNvSpPr/>
            <p:nvPr/>
          </p:nvSpPr>
          <p:spPr>
            <a:xfrm flipH="1">
              <a:off x="3115233" y="4110228"/>
              <a:ext cx="1100409" cy="110970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8" name="直角三角形 117"/>
          <p:cNvSpPr/>
          <p:nvPr/>
        </p:nvSpPr>
        <p:spPr>
          <a:xfrm rot="12016719">
            <a:off x="7277100" y="992188"/>
            <a:ext cx="884238" cy="1179513"/>
          </a:xfrm>
          <a:prstGeom prst="rtTriangle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3" name="组合 118"/>
          <p:cNvGrpSpPr/>
          <p:nvPr/>
        </p:nvGrpSpPr>
        <p:grpSpPr>
          <a:xfrm rot="3927100">
            <a:off x="6533573" y="-715604"/>
            <a:ext cx="1666893" cy="605385"/>
            <a:chOff x="3115233" y="4110228"/>
            <a:chExt cx="2291636" cy="1109707"/>
          </a:xfrm>
          <a:solidFill>
            <a:schemeClr val="bg1">
              <a:alpha val="45000"/>
            </a:schemeClr>
          </a:solidFill>
        </p:grpSpPr>
        <p:sp>
          <p:nvSpPr>
            <p:cNvPr id="120" name="直角三角形 119"/>
            <p:cNvSpPr/>
            <p:nvPr/>
          </p:nvSpPr>
          <p:spPr>
            <a:xfrm>
              <a:off x="4297680" y="4110228"/>
              <a:ext cx="1109189" cy="1106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1" name="直角三角形 120"/>
            <p:cNvSpPr/>
            <p:nvPr/>
          </p:nvSpPr>
          <p:spPr>
            <a:xfrm flipH="1">
              <a:off x="3115233" y="4110228"/>
              <a:ext cx="1100409" cy="110970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2306" name="Picture 2" descr="C:\Users\ASUS\Desktop\QQ图片2019120823043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7" name="文本框 121"/>
          <p:cNvSpPr txBox="1"/>
          <p:nvPr/>
        </p:nvSpPr>
        <p:spPr>
          <a:xfrm>
            <a:off x="960438" y="1790700"/>
            <a:ext cx="7788275" cy="1570038"/>
          </a:xfrm>
          <a:prstGeom prst="rect">
            <a:avLst/>
          </a:prstGeom>
          <a:noFill/>
          <a:ln w="9525">
            <a:noFill/>
          </a:ln>
        </p:spPr>
        <p:txBody>
          <a:bodyPr lIns="91438" tIns="45719" rIns="91438" bIns="45719">
            <a:spAutoFit/>
          </a:bodyPr>
          <a:p>
            <a:pPr algn="ctr"/>
            <a:r>
              <a:rPr lang="zh-CN" altLang="en-US" sz="9600" dirty="0">
                <a:latin typeface="华文隶书" pitchFamily="2" charset="-122"/>
                <a:ea typeface="华文隶书" pitchFamily="2" charset="-122"/>
              </a:rPr>
              <a:t>谢 谢 指 导！</a:t>
            </a:r>
            <a:endParaRPr lang="en-US" altLang="zh-CN" sz="96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07504" y="38248"/>
            <a:ext cx="5400599" cy="584773"/>
          </a:xfrm>
          <a:prstGeom prst="rect">
            <a:avLst/>
          </a:prstGeom>
          <a:noFill/>
        </p:spPr>
        <p:txBody>
          <a:bodyPr lIns="91438" tIns="45719" rIns="91438" bIns="45719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51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 panose="020B0604020202020204" pitchFamily="34" charset="0"/>
              </a:rPr>
              <a:t>数控车床</a:t>
            </a:r>
            <a:r>
              <a:rPr kumimoji="0" lang="en-US" altLang="zh-CN" sz="3200" b="1" i="0" u="none" strike="noStrike" kern="1200" cap="none" spc="51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 panose="020B0604020202020204" pitchFamily="34" charset="0"/>
              </a:rPr>
              <a:t>G71</a:t>
            </a:r>
            <a:r>
              <a:rPr kumimoji="0" lang="zh-CN" altLang="en-US" sz="3200" b="1" i="0" u="none" strike="noStrike" kern="1200" cap="none" spc="51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 panose="020B0604020202020204" pitchFamily="34" charset="0"/>
              </a:rPr>
              <a:t>的讲解与应用</a:t>
            </a:r>
            <a:endParaRPr kumimoji="0" lang="zh-CN" altLang="en-US" sz="3200" b="1" i="0" u="none" strike="noStrike" kern="1200" cap="none" spc="51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  <p:sp>
        <p:nvSpPr>
          <p:cNvPr id="12309" name="矩形 67"/>
          <p:cNvSpPr/>
          <p:nvPr/>
        </p:nvSpPr>
        <p:spPr>
          <a:xfrm>
            <a:off x="5219700" y="5805488"/>
            <a:ext cx="3744913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湖北信息工程学校智能制造中心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1323</Words>
  <Application>WPS 演示</Application>
  <PresentationFormat>全屏显示(4:3)</PresentationFormat>
  <Paragraphs>317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隶书</vt:lpstr>
      <vt:lpstr>微软雅黑</vt:lpstr>
      <vt:lpstr>Constantia</vt:lpstr>
      <vt:lpstr>Wingdings 2</vt:lpstr>
      <vt:lpstr>Wingdings</vt:lpstr>
      <vt:lpstr>华文行楷</vt:lpstr>
      <vt:lpstr>Times New Roman</vt:lpstr>
      <vt:lpstr>黑体</vt:lpstr>
      <vt:lpstr>华文隶书</vt:lpstr>
      <vt:lpstr>Wingdings 2</vt:lpstr>
      <vt:lpstr>Times New Roman</vt:lpstr>
      <vt:lpstr>Malgun Gothic</vt:lpstr>
      <vt:lpstr>Arial Unicode MS</vt:lpstr>
      <vt:lpstr>流畅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刘志捷</cp:lastModifiedBy>
  <cp:revision>39</cp:revision>
  <dcterms:created xsi:type="dcterms:W3CDTF">2015-12-01T11:37:22Z</dcterms:created>
  <dcterms:modified xsi:type="dcterms:W3CDTF">2020-09-16T13:03:45Z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